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5" r:id="rId5"/>
    <p:sldId id="310" r:id="rId6"/>
    <p:sldId id="320" r:id="rId7"/>
    <p:sldId id="326" r:id="rId8"/>
    <p:sldId id="321" r:id="rId9"/>
    <p:sldId id="323" r:id="rId10"/>
    <p:sldId id="325" r:id="rId11"/>
    <p:sldId id="324" r:id="rId12"/>
    <p:sldId id="330" r:id="rId13"/>
    <p:sldId id="342" r:id="rId14"/>
    <p:sldId id="327" r:id="rId15"/>
    <p:sldId id="328" r:id="rId16"/>
    <p:sldId id="329" r:id="rId17"/>
    <p:sldId id="343" r:id="rId18"/>
    <p:sldId id="331" r:id="rId19"/>
    <p:sldId id="332" r:id="rId20"/>
    <p:sldId id="333" r:id="rId21"/>
    <p:sldId id="334" r:id="rId22"/>
    <p:sldId id="344" r:id="rId23"/>
    <p:sldId id="335" r:id="rId24"/>
    <p:sldId id="336" r:id="rId25"/>
    <p:sldId id="337" r:id="rId26"/>
    <p:sldId id="345" r:id="rId27"/>
    <p:sldId id="338" r:id="rId28"/>
    <p:sldId id="339" r:id="rId29"/>
    <p:sldId id="346" r:id="rId30"/>
    <p:sldId id="347" r:id="rId31"/>
    <p:sldId id="340" r:id="rId32"/>
    <p:sldId id="341" r:id="rId33"/>
  </p:sldIdLst>
  <p:sldSz cx="12188825" cy="6858000"/>
  <p:notesSz cx="6858000" cy="9144000"/>
  <p:custDataLst>
    <p:tags r:id="rId36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4" autoAdjust="0"/>
    <p:restoredTop sz="94629" autoAdjust="0"/>
  </p:normalViewPr>
  <p:slideViewPr>
    <p:cSldViewPr showGuides="1">
      <p:cViewPr varScale="1">
        <p:scale>
          <a:sx n="68" d="100"/>
          <a:sy n="68" d="100"/>
        </p:scale>
        <p:origin x="780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56E6107-4F70-4432-81A1-E9329BDC836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2019/9/29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0B032-84D0-4C37-BA11-143E54573B20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93199CD-3E1B-4AE6-990F-76F925F5EA9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Beit </a:t>
            </a:r>
            <a:r>
              <a:rPr lang="en-US" altLang="zh-CN" dirty="0" err="1" smtClean="0"/>
              <a:t>Rivka</a:t>
            </a:r>
            <a:r>
              <a:rPr lang="zh-CN" altLang="en-US" dirty="0" smtClean="0"/>
              <a:t>：贝特里夫卡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620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27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846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639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40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虚拟现实在精神分裂症社交技能培训角色扮演中的应用：一项随机对照试验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49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84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英国国家健康研究所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765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英国国家健康研究所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742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虚拟现实疗法在精神分裂症中难治性听觉幻觉的临床试验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828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虚拟现实侵略预防训练对法医精神病患者的影响（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VRAPT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）：多中心临床试验的研究方案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25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使用基于内嗅皮层的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导航测试区分轻度认知障碍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180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828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11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使用基于内嗅皮层的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导航测试区分轻度认知障碍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9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使用基于内嗅皮层的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导航测试区分轻度认知障碍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182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28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70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407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2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96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 smtClean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377329-BC83-4AA4-8C27-9230F654D81D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90CACB-45F2-4467-AFEF-2FAF076B81D1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5F8077-0E3A-4E2F-B75E-22C62A81D703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7CC0278-CB38-4147-A3E5-29E0B37DAE13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3F0142-28F1-4EAE-A000-8206DFCC5E82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6EF46F-E0E0-460C-B765-9380271A0BA1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2019/9/29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2998068" y="1700808"/>
            <a:ext cx="6984776" cy="2895600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VR+</a:t>
            </a: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认知功能康复</a:t>
            </a:r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6000" dirty="0"/>
              <a:t/>
            </a:r>
            <a:br>
              <a:rPr lang="en-US" altLang="zh-CN" sz="6000" dirty="0"/>
            </a:b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二、阿尔兹海默症康复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en-US" altLang="zh-CN" dirty="0" smtClean="0"/>
              <a:t>Diagnosis </a:t>
            </a:r>
            <a:r>
              <a:rPr lang="en-US" altLang="zh-CN" dirty="0"/>
              <a:t>of Alzheimer's disease based on virtual environments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英国金斯顿大学的研究人员使用</a:t>
            </a:r>
            <a:r>
              <a:rPr lang="en-US" altLang="zh-CN" dirty="0" smtClean="0"/>
              <a:t>VR</a:t>
            </a:r>
            <a:r>
              <a:rPr lang="zh-CN" altLang="en-US" dirty="0" smtClean="0"/>
              <a:t>技术进行阿尔兹海默症诊断。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14492" y="3765601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虚拟对象记忆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测试：识别出虚拟物体，之后要求记住位置信息。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4492" y="464185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虚拟与真实声音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测试：分辨声音来自虚拟世界还是现实世界。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8" y="3560254"/>
            <a:ext cx="2643901" cy="21631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5" y="3962399"/>
            <a:ext cx="3099588" cy="1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5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二、阿尔兹海默症康复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3. Swann VR</a:t>
            </a:r>
            <a:r>
              <a:rPr lang="zh-CN" altLang="en-US" dirty="0" smtClean="0"/>
              <a:t>（</a:t>
            </a:r>
            <a:r>
              <a:rPr lang="en-US" altLang="zh-CN" dirty="0"/>
              <a:t>2018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美国西北大学医学院学生</a:t>
            </a:r>
            <a:r>
              <a:rPr lang="en-US" altLang="zh-CN" dirty="0" err="1"/>
              <a:t>Taegh</a:t>
            </a:r>
            <a:r>
              <a:rPr lang="en-US" altLang="zh-CN" dirty="0"/>
              <a:t> </a:t>
            </a:r>
            <a:r>
              <a:rPr lang="en-US" altLang="zh-CN" dirty="0" err="1"/>
              <a:t>Sokhey</a:t>
            </a:r>
            <a:r>
              <a:rPr lang="zh-CN" altLang="en-US" dirty="0" smtClean="0"/>
              <a:t>发布</a:t>
            </a:r>
            <a:r>
              <a:rPr lang="en-US" altLang="zh-CN" dirty="0" smtClean="0"/>
              <a:t>Swann </a:t>
            </a:r>
            <a:r>
              <a:rPr lang="en-US" altLang="zh-CN" dirty="0"/>
              <a:t>VR</a:t>
            </a:r>
            <a:r>
              <a:rPr lang="zh-CN" altLang="en-US" dirty="0"/>
              <a:t>软件</a:t>
            </a:r>
            <a:r>
              <a:rPr lang="zh-CN" altLang="en-US" dirty="0" smtClean="0"/>
              <a:t>，帮助</a:t>
            </a:r>
            <a:r>
              <a:rPr lang="zh-CN" altLang="en-US" dirty="0"/>
              <a:t>治疗阿尔兹海默症带来的记忆</a:t>
            </a:r>
            <a:r>
              <a:rPr lang="zh-CN" altLang="en-US" dirty="0" smtClean="0"/>
              <a:t>丧失。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2"/>
          <a:stretch/>
        </p:blipFill>
        <p:spPr>
          <a:xfrm>
            <a:off x="1629916" y="3776556"/>
            <a:ext cx="2794883" cy="15246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3796681"/>
            <a:ext cx="2686655" cy="15045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24599" y="3799096"/>
            <a:ext cx="282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为患者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记忆的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查找物体，改善空间记忆。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3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二、阿尔兹海默症康复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4. </a:t>
            </a:r>
            <a:r>
              <a:rPr lang="en-US" altLang="zh-CN" dirty="0"/>
              <a:t>Differentiation of mild cognitive impairment using an </a:t>
            </a:r>
            <a:r>
              <a:rPr lang="en-US" altLang="zh-CN" dirty="0" err="1"/>
              <a:t>entorhinal</a:t>
            </a:r>
            <a:r>
              <a:rPr lang="en-US" altLang="zh-CN" dirty="0"/>
              <a:t> cortex- based test of VR navigation</a:t>
            </a:r>
            <a:r>
              <a:rPr lang="zh-CN" altLang="en-US" dirty="0" smtClean="0"/>
              <a:t>（</a:t>
            </a:r>
            <a:r>
              <a:rPr lang="en-US" altLang="zh-CN" dirty="0"/>
              <a:t>2018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剑桥</a:t>
            </a:r>
            <a:r>
              <a:rPr lang="zh-CN" altLang="en-US" dirty="0" smtClean="0"/>
              <a:t>大学的</a:t>
            </a:r>
            <a:r>
              <a:rPr lang="en-US" altLang="zh-CN" dirty="0"/>
              <a:t>David </a:t>
            </a:r>
            <a:r>
              <a:rPr lang="en-US" altLang="zh-CN" dirty="0" err="1" smtClean="0"/>
              <a:t>Howett</a:t>
            </a:r>
            <a:r>
              <a:rPr lang="zh-CN" altLang="en-US" dirty="0" smtClean="0"/>
              <a:t>等研究人员使用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r>
              <a:rPr lang="zh-CN" altLang="en-US" dirty="0"/>
              <a:t>游戏检测阿尔兹海默</a:t>
            </a:r>
            <a:r>
              <a:rPr lang="zh-CN" altLang="en-US" dirty="0" smtClean="0"/>
              <a:t>症患病风险，效果好于目前常用的临床检测方法。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648336"/>
            <a:ext cx="2808312" cy="237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二、阿尔兹海默症康复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 Tangible </a:t>
            </a:r>
            <a:r>
              <a:rPr lang="en-US" altLang="zh-CN" dirty="0"/>
              <a:t>Virtual Kitchen for the Rehabilitation of Alzheimer's Patients</a:t>
            </a:r>
            <a:r>
              <a:rPr lang="zh-CN" altLang="en-US" dirty="0" smtClean="0"/>
              <a:t>（</a:t>
            </a:r>
            <a:r>
              <a:rPr lang="en-US" altLang="zh-CN" dirty="0"/>
              <a:t>2018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澳大利亚迪肯大学的研究人员使用</a:t>
            </a:r>
            <a:r>
              <a:rPr lang="en-US" altLang="zh-CN" dirty="0"/>
              <a:t>Unity </a:t>
            </a:r>
            <a:r>
              <a:rPr lang="en-US" altLang="zh-CN" dirty="0" smtClean="0"/>
              <a:t>3D</a:t>
            </a:r>
            <a:r>
              <a:rPr lang="zh-CN" altLang="en-US" dirty="0" smtClean="0"/>
              <a:t>开发的虚拟</a:t>
            </a:r>
            <a:r>
              <a:rPr lang="zh-CN" altLang="en-US" dirty="0"/>
              <a:t>厨房，帮助老年人</a:t>
            </a:r>
            <a:r>
              <a:rPr lang="zh-CN" altLang="en-US" dirty="0" smtClean="0"/>
              <a:t>预防阿尔茨海默症，系统设计了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种</a:t>
            </a:r>
            <a:r>
              <a:rPr lang="zh-CN" altLang="en-US" dirty="0"/>
              <a:t>不同的烹饪</a:t>
            </a:r>
            <a:r>
              <a:rPr lang="zh-CN" altLang="en-US" dirty="0" smtClean="0"/>
              <a:t>活动。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3"/>
          <a:stretch/>
        </p:blipFill>
        <p:spPr>
          <a:xfrm>
            <a:off x="1773932" y="3956032"/>
            <a:ext cx="3600400" cy="20851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3920028"/>
            <a:ext cx="299976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二、阿尔兹海默症康复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6. </a:t>
            </a:r>
            <a:r>
              <a:rPr lang="en-US" altLang="zh-CN" dirty="0" err="1"/>
              <a:t>MyndVR</a:t>
            </a:r>
            <a:r>
              <a:rPr lang="zh-CN" altLang="en-US" dirty="0" smtClean="0"/>
              <a:t>（</a:t>
            </a:r>
            <a:r>
              <a:rPr lang="en-US" altLang="zh-CN" dirty="0"/>
              <a:t>2018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美国的</a:t>
            </a:r>
            <a:r>
              <a:rPr lang="en-US" altLang="zh-CN" dirty="0" err="1" smtClean="0"/>
              <a:t>MyndVR</a:t>
            </a:r>
            <a:r>
              <a:rPr lang="zh-CN" altLang="en-US" dirty="0" smtClean="0"/>
              <a:t>公司与</a:t>
            </a:r>
            <a:r>
              <a:rPr lang="en-US" altLang="zh-CN" dirty="0" err="1"/>
              <a:t>Littlstar</a:t>
            </a:r>
            <a:r>
              <a:rPr lang="zh-CN" altLang="en-US" dirty="0" smtClean="0"/>
              <a:t>合作为老年人专门设计</a:t>
            </a:r>
            <a:r>
              <a:rPr lang="en-US" altLang="zh-CN" dirty="0" smtClean="0"/>
              <a:t>VR</a:t>
            </a:r>
            <a:r>
              <a:rPr lang="zh-CN" altLang="en-US" dirty="0" smtClean="0"/>
              <a:t>内容。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13" y="3284984"/>
            <a:ext cx="3724523" cy="26588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59192" y="4429725"/>
            <a:ext cx="670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HTC Vive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Focus +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Littlstar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内容库（旅行，音乐，艺术，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3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、心理疾病康复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Virtual Iraq/Afghanistan project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美国南加州大学开发的应用，用以治疗退伍军人的创伤后应激障碍症。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年拉瓦尔虚拟现实国际会议获“最佳医疗应用”奖。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645024"/>
            <a:ext cx="2556497" cy="1440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3645024"/>
            <a:ext cx="2556497" cy="1440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48126" y="4180437"/>
            <a:ext cx="43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创伤场景还原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现实暴露疗法 </a:t>
            </a:r>
          </a:p>
        </p:txBody>
      </p:sp>
    </p:spTree>
    <p:extLst>
      <p:ext uri="{BB962C8B-B14F-4D97-AF65-F5344CB8AC3E}">
        <p14:creationId xmlns:p14="http://schemas.microsoft.com/office/powerpoint/2010/main" val="39113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、心理疾病康复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 VR</a:t>
            </a:r>
            <a:r>
              <a:rPr lang="zh-CN" altLang="en-US" dirty="0"/>
              <a:t>治疗创伤后应激障碍（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美国中佛罗里达大学开发，在上一个项目基础上添加生成气味的</a:t>
            </a:r>
            <a:r>
              <a:rPr lang="zh-CN" altLang="en-US" dirty="0" smtClean="0"/>
              <a:t>设备。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38173" y="3435932"/>
            <a:ext cx="43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创伤场景还原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现实暴露疗法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8"/>
          <a:stretch/>
        </p:blipFill>
        <p:spPr>
          <a:xfrm>
            <a:off x="1773932" y="3975970"/>
            <a:ext cx="3812364" cy="18731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7"/>
          <a:stretch/>
        </p:blipFill>
        <p:spPr>
          <a:xfrm>
            <a:off x="6576933" y="3975970"/>
            <a:ext cx="3089234" cy="18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7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、心理疾病康复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/>
              <a:t>L</a:t>
            </a:r>
            <a:r>
              <a:rPr lang="en-US" altLang="zh-CN" dirty="0" err="1" smtClean="0"/>
              <a:t>imbix</a:t>
            </a:r>
            <a:r>
              <a:rPr lang="zh-CN" altLang="en-US" dirty="0" smtClean="0"/>
              <a:t>公司（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Limbix</a:t>
            </a:r>
            <a:r>
              <a:rPr lang="zh-CN" altLang="en-US" dirty="0" smtClean="0"/>
              <a:t>公司使用虚拟现实技术治疗焦虑障碍，如：特定恐惧症、社交障碍、</a:t>
            </a:r>
            <a:r>
              <a:rPr lang="zh-CN" altLang="en-US" dirty="0"/>
              <a:t>创伤后应激</a:t>
            </a:r>
            <a:r>
              <a:rPr lang="zh-CN" altLang="en-US" dirty="0" smtClean="0"/>
              <a:t>障碍、强迫症等。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4129488"/>
            <a:ext cx="1905266" cy="6001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50" y="3565472"/>
            <a:ext cx="4219390" cy="17281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88" y="3565473"/>
            <a:ext cx="2304256" cy="17281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55171" y="5567895"/>
            <a:ext cx="197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治疗蜘蛛恐惧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38442" y="5567895"/>
            <a:ext cx="197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治疗恐高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5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、心理疾病康复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4. Exploring the use of Virtual Learning Environments to support science learning in autistic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美国俄</a:t>
            </a:r>
            <a:r>
              <a:rPr lang="zh-CN" altLang="en-US" dirty="0"/>
              <a:t>克拉荷马州州立</a:t>
            </a:r>
            <a:r>
              <a:rPr lang="zh-CN" altLang="en-US" dirty="0" smtClean="0"/>
              <a:t>大学的研究人员探索使用</a:t>
            </a:r>
            <a:r>
              <a:rPr lang="en-US" altLang="zh-CN" dirty="0" smtClean="0"/>
              <a:t>VR</a:t>
            </a:r>
            <a:r>
              <a:rPr lang="zh-CN" altLang="en-US" dirty="0"/>
              <a:t>技术</a:t>
            </a:r>
            <a:r>
              <a:rPr lang="zh-CN" altLang="en-US" dirty="0" smtClean="0"/>
              <a:t>帮助</a:t>
            </a:r>
            <a:r>
              <a:rPr lang="zh-CN" altLang="en-US" dirty="0"/>
              <a:t>孤独</a:t>
            </a:r>
            <a:r>
              <a:rPr lang="zh-CN" altLang="en-US" dirty="0" smtClean="0"/>
              <a:t>症学生学习科学知识。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149080"/>
            <a:ext cx="4122450" cy="1768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3586303"/>
            <a:ext cx="4032448" cy="24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、心理疾病康复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 </a:t>
            </a:r>
            <a:r>
              <a:rPr lang="en-US" altLang="zh-CN" dirty="0" err="1" smtClean="0"/>
              <a:t>vrSocial</a:t>
            </a:r>
            <a:r>
              <a:rPr lang="en-US" altLang="zh-CN" dirty="0"/>
              <a:t>: Toward Immersive Therapeutic VR Systems for Children with Autism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加利福尼亚大学的研究人员开发沉浸式</a:t>
            </a:r>
            <a:r>
              <a:rPr lang="en-US" altLang="zh-CN" dirty="0" smtClean="0"/>
              <a:t>VR</a:t>
            </a:r>
            <a:r>
              <a:rPr lang="zh-CN" altLang="en-US" dirty="0" smtClean="0"/>
              <a:t>系统，通过人工提示帮助</a:t>
            </a:r>
            <a:r>
              <a:rPr lang="zh-CN" altLang="en-US" dirty="0"/>
              <a:t>孤独症</a:t>
            </a:r>
            <a:r>
              <a:rPr lang="zh-CN" altLang="en-US" dirty="0" smtClean="0"/>
              <a:t>儿童学习与人交流的合适距离以及音量。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11" y="4207953"/>
            <a:ext cx="5985663" cy="1414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4207953"/>
            <a:ext cx="3682631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CN" altLang="en-US" dirty="0"/>
              <a:t>中风及瘫痪等脑损伤</a:t>
            </a:r>
            <a:r>
              <a:rPr lang="zh-CN" altLang="en-US" dirty="0" smtClean="0"/>
              <a:t>康复</a:t>
            </a:r>
            <a:endParaRPr lang="en-US" altLang="zh-CN" dirty="0" smtClean="0"/>
          </a:p>
          <a:p>
            <a:r>
              <a:rPr lang="zh-CN" altLang="zh-CN" dirty="0" smtClean="0"/>
              <a:t>阿尔兹海默症</a:t>
            </a:r>
            <a:r>
              <a:rPr lang="zh-CN" altLang="en-US" dirty="0" smtClean="0"/>
              <a:t>康复</a:t>
            </a:r>
            <a:endParaRPr lang="zh-CN" altLang="zh-CN" dirty="0"/>
          </a:p>
          <a:p>
            <a:r>
              <a:rPr lang="zh-CN" altLang="zh-CN" dirty="0"/>
              <a:t>心理疾病</a:t>
            </a:r>
            <a:r>
              <a:rPr lang="zh-CN" altLang="en-US" dirty="0"/>
              <a:t>康复</a:t>
            </a:r>
            <a:endParaRPr lang="en-US" altLang="zh-CN" dirty="0"/>
          </a:p>
          <a:p>
            <a:r>
              <a:rPr lang="zh-CN" altLang="en-US" dirty="0" smtClean="0"/>
              <a:t>精神</a:t>
            </a:r>
            <a:r>
              <a:rPr lang="zh-CN" altLang="zh-CN" dirty="0" smtClean="0"/>
              <a:t>疾病</a:t>
            </a:r>
            <a:r>
              <a:rPr lang="zh-CN" altLang="en-US" dirty="0"/>
              <a:t>康复</a:t>
            </a:r>
            <a:endParaRPr lang="en-US" altLang="zh-CN" dirty="0"/>
          </a:p>
          <a:p>
            <a:endParaRPr lang="zh-CN" altLang="zh-CN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、心理疾病康复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6. </a:t>
            </a:r>
            <a:r>
              <a:rPr lang="zh-CN" altLang="en-US" dirty="0" smtClean="0"/>
              <a:t>沉浸</a:t>
            </a:r>
            <a:r>
              <a:rPr lang="zh-CN" altLang="en-US" dirty="0"/>
              <a:t>式孤独症治疗系统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上海交通大学医学院附属精神卫生中心、上海交通大学电子信息与电气工程学院以及医微</a:t>
            </a:r>
            <a:r>
              <a:rPr lang="zh-CN" altLang="en-US" dirty="0" smtClean="0"/>
              <a:t>讯、英特尔共同开发，已投入使用。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36" y="3411194"/>
            <a:ext cx="2304256" cy="9342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01" y="4738910"/>
            <a:ext cx="1819275" cy="51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57" y="3411194"/>
            <a:ext cx="1832091" cy="27481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13" y="3411194"/>
            <a:ext cx="3389756" cy="24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、心理疾病康复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 </a:t>
            </a:r>
            <a:r>
              <a:rPr lang="en-US" altLang="zh-CN" dirty="0"/>
              <a:t>A Virtual Reality System for Practicing Conversation Skills for Children with Autism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美国查普曼大学使用</a:t>
            </a:r>
            <a:r>
              <a:rPr lang="en-US" altLang="zh-CN" dirty="0" smtClean="0"/>
              <a:t>VR</a:t>
            </a:r>
            <a:r>
              <a:rPr lang="zh-CN" altLang="en-US" dirty="0" smtClean="0"/>
              <a:t>技术为孤独症患者提供重复练习社交能力的</a:t>
            </a:r>
            <a:r>
              <a:rPr lang="zh-CN" altLang="en-US" dirty="0"/>
              <a:t>环境，包括练习非语言</a:t>
            </a:r>
            <a:r>
              <a:rPr lang="zh-CN" altLang="en-US" dirty="0" smtClean="0"/>
              <a:t>交流</a:t>
            </a:r>
            <a:r>
              <a:rPr lang="zh-CN" altLang="en-US" dirty="0"/>
              <a:t>能力</a:t>
            </a:r>
            <a:r>
              <a:rPr lang="zh-CN" altLang="en-US" dirty="0" smtClean="0"/>
              <a:t>（如用</a:t>
            </a:r>
            <a:r>
              <a:rPr lang="zh-CN" altLang="en-US" dirty="0"/>
              <a:t>眼睛</a:t>
            </a:r>
            <a:r>
              <a:rPr lang="zh-CN" altLang="en-US" dirty="0" smtClean="0"/>
              <a:t>指出物体）。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b="3635"/>
          <a:stretch/>
        </p:blipFill>
        <p:spPr>
          <a:xfrm>
            <a:off x="1522413" y="3655313"/>
            <a:ext cx="2664296" cy="26588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-654" r="1014" b="3552"/>
          <a:stretch/>
        </p:blipFill>
        <p:spPr>
          <a:xfrm>
            <a:off x="4523667" y="3655313"/>
            <a:ext cx="3900715" cy="22219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3655767"/>
            <a:ext cx="328791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四、精神疾病</a:t>
            </a:r>
            <a:r>
              <a:rPr lang="zh-CN" altLang="en-US" dirty="0" smtClean="0"/>
              <a:t>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en-US" altLang="zh-CN" dirty="0" smtClean="0"/>
              <a:t>A </a:t>
            </a:r>
            <a:r>
              <a:rPr lang="en-US" altLang="zh-CN" dirty="0"/>
              <a:t>virtual reality application in role-plays of social skills training for </a:t>
            </a:r>
            <a:r>
              <a:rPr lang="en-US" altLang="zh-CN" dirty="0" smtClean="0"/>
              <a:t>schizophrenia: A </a:t>
            </a:r>
            <a:r>
              <a:rPr lang="en-US" altLang="zh-CN" dirty="0"/>
              <a:t>randomized, controlled trial</a:t>
            </a:r>
            <a:r>
              <a:rPr lang="zh-CN" altLang="en-US" dirty="0" smtClean="0"/>
              <a:t>（</a:t>
            </a:r>
            <a:r>
              <a:rPr lang="en-US" altLang="zh-CN" dirty="0"/>
              <a:t>2011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韩国延世大学使用</a:t>
            </a:r>
            <a:r>
              <a:rPr lang="en-US" altLang="zh-CN" dirty="0" smtClean="0"/>
              <a:t>VR</a:t>
            </a:r>
            <a:r>
              <a:rPr lang="zh-CN" altLang="en-US" dirty="0" smtClean="0"/>
              <a:t>技术增强精神分裂症患者在社交技能训练当中的自信心和动力。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59"/>
          <a:stretch/>
        </p:blipFill>
        <p:spPr>
          <a:xfrm>
            <a:off x="937486" y="4377466"/>
            <a:ext cx="4632780" cy="17927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5"/>
          <a:stretch/>
        </p:blipFill>
        <p:spPr>
          <a:xfrm>
            <a:off x="6012793" y="4377466"/>
            <a:ext cx="4788567" cy="179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四、精神疾病</a:t>
            </a:r>
            <a:r>
              <a:rPr lang="zh-CN" altLang="en-US" dirty="0" smtClean="0"/>
              <a:t>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精神分裂症治疗（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加拿大蒙特利尔的</a:t>
            </a:r>
            <a:r>
              <a:rPr lang="en-US" altLang="zh-CN" dirty="0"/>
              <a:t>Philippe </a:t>
            </a:r>
            <a:r>
              <a:rPr lang="en-US" altLang="zh-CN" dirty="0" err="1" smtClean="0"/>
              <a:t>Pinel</a:t>
            </a:r>
            <a:r>
              <a:rPr lang="zh-CN" altLang="en-US" dirty="0"/>
              <a:t>研究所开发了一个</a:t>
            </a:r>
            <a:r>
              <a:rPr lang="en-US" altLang="zh-CN" dirty="0"/>
              <a:t>VR</a:t>
            </a:r>
            <a:r>
              <a:rPr lang="zh-CN" altLang="en-US" dirty="0"/>
              <a:t>项目用于治疗精神分裂症</a:t>
            </a:r>
            <a:r>
              <a:rPr lang="zh-CN" altLang="en-US" dirty="0" smtClean="0"/>
              <a:t>患者，将精神分裂者的恐惧幻觉具象化，帮助克服恐惧。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7"/>
          <a:stretch/>
        </p:blipFill>
        <p:spPr>
          <a:xfrm>
            <a:off x="1640467" y="3812579"/>
            <a:ext cx="4449141" cy="22072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81"/>
          <a:stretch/>
        </p:blipFill>
        <p:spPr>
          <a:xfrm>
            <a:off x="6207662" y="3819366"/>
            <a:ext cx="5046366" cy="22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四、精神疾病</a:t>
            </a:r>
            <a:r>
              <a:rPr lang="zh-CN" altLang="en-US" dirty="0" smtClean="0"/>
              <a:t>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Mirro</a:t>
            </a:r>
            <a:r>
              <a:rPr lang="en-US" altLang="zh-CN" dirty="0" smtClean="0"/>
              <a:t> Game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英国艾塞克特大学开发，使用虚拟化身模仿人的动作并和人</a:t>
            </a:r>
            <a:r>
              <a:rPr lang="zh-CN" altLang="en-US" dirty="0"/>
              <a:t>交互，用于精神分裂症的</a:t>
            </a:r>
            <a:r>
              <a:rPr lang="zh-CN" altLang="en-US" dirty="0" smtClean="0"/>
              <a:t>早期诊断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989" y="3859560"/>
            <a:ext cx="4505237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1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四、精神疾病</a:t>
            </a:r>
            <a:r>
              <a:rPr lang="zh-CN" altLang="en-US" dirty="0" smtClean="0"/>
              <a:t>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4. </a:t>
            </a:r>
            <a:r>
              <a:rPr lang="en-US" altLang="zh-CN" dirty="0" err="1"/>
              <a:t>GameChangeVR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英国</a:t>
            </a:r>
            <a:r>
              <a:rPr lang="en-US" altLang="zh-CN" dirty="0" err="1" smtClean="0"/>
              <a:t>GameChange</a:t>
            </a:r>
            <a:r>
              <a:rPr lang="zh-CN" altLang="en-US" dirty="0" smtClean="0"/>
              <a:t>公司开发，构建</a:t>
            </a:r>
            <a:r>
              <a:rPr lang="zh-CN" altLang="en-US" dirty="0"/>
              <a:t>搭乘公共汽车，购物，与其他人</a:t>
            </a:r>
            <a:r>
              <a:rPr lang="zh-CN" altLang="en-US" dirty="0" smtClean="0"/>
              <a:t>交谈等</a:t>
            </a:r>
            <a:r>
              <a:rPr lang="en-US" altLang="zh-CN" dirty="0" smtClean="0"/>
              <a:t>VR</a:t>
            </a:r>
            <a:r>
              <a:rPr lang="zh-CN" altLang="en-US" dirty="0" smtClean="0"/>
              <a:t>场景，</a:t>
            </a:r>
            <a:r>
              <a:rPr lang="zh-CN" altLang="en-US" dirty="0"/>
              <a:t>帮助</a:t>
            </a:r>
            <a:r>
              <a:rPr lang="zh-CN" altLang="en-US" dirty="0" smtClean="0"/>
              <a:t>精神疾病患者融入社会，获得</a:t>
            </a:r>
            <a:r>
              <a:rPr lang="en-US" altLang="zh-CN" dirty="0"/>
              <a:t>NIHR i4i Mental Health Challenge Award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3962399"/>
            <a:ext cx="3456384" cy="20429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57" y="3962399"/>
            <a:ext cx="4141247" cy="20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四、精神疾病</a:t>
            </a:r>
            <a:r>
              <a:rPr lang="zh-CN" altLang="en-US" dirty="0" smtClean="0"/>
              <a:t>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en-US" altLang="zh-CN" dirty="0"/>
              <a:t>. Virtual reality therapy for refractory auditory verbal hallucinations in schizophrenia: A pilot clinical trial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加拿大的研究人员使用</a:t>
            </a:r>
            <a:r>
              <a:rPr lang="en-US" altLang="zh-CN" dirty="0" smtClean="0"/>
              <a:t>VR</a:t>
            </a:r>
            <a:r>
              <a:rPr lang="zh-CN" altLang="en-US" dirty="0"/>
              <a:t>技术辅助治疗精神分裂症患者的听觉言语幻觉。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717032"/>
            <a:ext cx="5184576" cy="259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4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四、精神疾病</a:t>
            </a:r>
            <a:r>
              <a:rPr lang="zh-CN" altLang="en-US" dirty="0" smtClean="0"/>
              <a:t>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6. Effect of virtual reality aggression prevention training for forensic psychiatric patients (VRAPT): Study protocol of a multi-center RCT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荷兰格罗宁根大学的研究人员使用</a:t>
            </a:r>
            <a:r>
              <a:rPr lang="en-US" altLang="zh-CN" dirty="0" smtClean="0"/>
              <a:t>VR</a:t>
            </a:r>
            <a:r>
              <a:rPr lang="zh-CN" altLang="en-US" dirty="0" smtClean="0"/>
              <a:t>技术帮助减少精神病患者日常生活中的</a:t>
            </a:r>
            <a:r>
              <a:rPr lang="zh-CN" altLang="en-US" dirty="0"/>
              <a:t>侵略行为。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3962399"/>
            <a:ext cx="3679117" cy="2057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3730959"/>
            <a:ext cx="296173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四、精神疾病</a:t>
            </a:r>
            <a:r>
              <a:rPr lang="zh-CN" altLang="en-US" dirty="0" smtClean="0"/>
              <a:t>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7.VR</a:t>
            </a:r>
            <a:r>
              <a:rPr lang="zh-CN" altLang="en-US" dirty="0" smtClean="0"/>
              <a:t>技术</a:t>
            </a:r>
            <a:r>
              <a:rPr lang="zh-CN" altLang="en-US" dirty="0"/>
              <a:t>在精神分裂症患者中的应用效果（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杭州市第七</a:t>
            </a:r>
            <a:r>
              <a:rPr lang="zh-CN" altLang="en-US" dirty="0"/>
              <a:t>人民</a:t>
            </a:r>
            <a:r>
              <a:rPr lang="zh-CN" altLang="en-US" dirty="0" smtClean="0"/>
              <a:t>医院使用</a:t>
            </a:r>
            <a:r>
              <a:rPr lang="en-US" altLang="zh-CN" dirty="0" smtClean="0"/>
              <a:t>VR</a:t>
            </a:r>
            <a:r>
              <a:rPr lang="zh-CN" altLang="en-US" dirty="0" smtClean="0"/>
              <a:t>技术辅助治疗</a:t>
            </a:r>
            <a:r>
              <a:rPr lang="zh-CN" altLang="en-US" dirty="0"/>
              <a:t>精神分裂症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3" y="3861048"/>
            <a:ext cx="4392488" cy="12494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41" y="3861049"/>
            <a:ext cx="4398343" cy="12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总结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en-US" altLang="zh-CN" dirty="0"/>
              <a:t> </a:t>
            </a:r>
            <a:r>
              <a:rPr lang="en-US" altLang="zh-CN" dirty="0" smtClean="0"/>
              <a:t>VR</a:t>
            </a:r>
            <a:r>
              <a:rPr lang="zh-CN" altLang="en-US" dirty="0" smtClean="0"/>
              <a:t>技术在中风</a:t>
            </a:r>
            <a:r>
              <a:rPr lang="zh-CN" altLang="en-US" dirty="0"/>
              <a:t>及瘫痪等脑损伤</a:t>
            </a:r>
            <a:r>
              <a:rPr lang="zh-CN" altLang="en-US" dirty="0" smtClean="0"/>
              <a:t>康复、肢体康复方面使用较为成熟。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在</a:t>
            </a:r>
            <a:r>
              <a:rPr lang="zh-CN" altLang="zh-CN" dirty="0" smtClean="0"/>
              <a:t>阿尔兹海默症</a:t>
            </a:r>
            <a:r>
              <a:rPr lang="zh-CN" altLang="en-US" dirty="0" smtClean="0"/>
              <a:t>、</a:t>
            </a:r>
            <a:r>
              <a:rPr lang="zh-CN" altLang="zh-CN" dirty="0" smtClean="0"/>
              <a:t>心理疾病</a:t>
            </a:r>
            <a:r>
              <a:rPr lang="zh-CN" altLang="en-US" dirty="0" smtClean="0"/>
              <a:t>、精神</a:t>
            </a:r>
            <a:r>
              <a:rPr lang="zh-CN" altLang="zh-CN" dirty="0" smtClean="0"/>
              <a:t>疾病</a:t>
            </a:r>
            <a:r>
              <a:rPr lang="zh-CN" altLang="en-US" dirty="0" smtClean="0"/>
              <a:t>等疾病方面，疾病成因尚不明确且治疗方案可能因人而异，</a:t>
            </a:r>
            <a:r>
              <a:rPr lang="en-US" altLang="zh-CN" dirty="0" smtClean="0"/>
              <a:t>VR</a:t>
            </a:r>
            <a:r>
              <a:rPr lang="zh-CN" altLang="en-US" dirty="0" smtClean="0"/>
              <a:t>在这方面的使用还有较大提升空间。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167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zh-CN" altLang="zh-CN" dirty="0"/>
              <a:t>中风及</a:t>
            </a:r>
            <a:r>
              <a:rPr lang="zh-CN" altLang="en-US" dirty="0"/>
              <a:t>瘫痪等</a:t>
            </a:r>
            <a:r>
              <a:rPr lang="zh-CN" altLang="zh-CN" dirty="0"/>
              <a:t>脑损伤</a:t>
            </a:r>
            <a:r>
              <a:rPr lang="zh-CN" altLang="en-US" dirty="0"/>
              <a:t>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en-US" altLang="zh-CN" dirty="0" smtClean="0"/>
              <a:t>SeeMe VR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以色列</a:t>
            </a:r>
            <a:r>
              <a:rPr lang="en-US" altLang="zh-CN" dirty="0" err="1"/>
              <a:t>Beit</a:t>
            </a:r>
            <a:r>
              <a:rPr lang="en-US" altLang="zh-CN" dirty="0"/>
              <a:t> </a:t>
            </a:r>
            <a:r>
              <a:rPr lang="en-US" altLang="zh-CN" dirty="0" err="1"/>
              <a:t>Rivka</a:t>
            </a:r>
            <a:r>
              <a:rPr lang="zh-CN" altLang="zh-CN" dirty="0"/>
              <a:t>老年康复医院</a:t>
            </a:r>
            <a:r>
              <a:rPr lang="en-US" altLang="zh-CN" dirty="0" smtClean="0"/>
              <a:t>+</a:t>
            </a:r>
            <a:r>
              <a:rPr lang="zh-CN" altLang="en-US" dirty="0" smtClean="0"/>
              <a:t>波兰</a:t>
            </a:r>
            <a:r>
              <a:rPr lang="en-US" altLang="zh-CN" dirty="0" err="1"/>
              <a:t>Brontes</a:t>
            </a:r>
            <a:r>
              <a:rPr lang="en-US" altLang="zh-CN" dirty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公司（</a:t>
            </a:r>
            <a:r>
              <a:rPr lang="zh-CN" altLang="zh-CN" dirty="0"/>
              <a:t>首个用于此类患者的商用</a:t>
            </a:r>
            <a:r>
              <a:rPr lang="en-US" altLang="zh-CN" dirty="0"/>
              <a:t>VR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），治疗</a:t>
            </a:r>
            <a:r>
              <a:rPr lang="zh-CN" altLang="zh-CN" dirty="0"/>
              <a:t>中风或外伤性脑损伤</a:t>
            </a:r>
            <a:r>
              <a:rPr lang="zh-CN" altLang="zh-CN" dirty="0" smtClean="0"/>
              <a:t>患者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68" y="3525043"/>
            <a:ext cx="5581170" cy="20667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78428" y="4373765"/>
            <a:ext cx="284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Kinect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计算机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882215"/>
              </p:ext>
            </p:extLst>
          </p:nvPr>
        </p:nvGraphicFramePr>
        <p:xfrm>
          <a:off x="9374416" y="3977298"/>
          <a:ext cx="12546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肌肉力量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耐力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反应时间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07" y="3200399"/>
            <a:ext cx="30384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2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zh-CN" altLang="zh-CN" dirty="0" smtClean="0"/>
              <a:t>中风及</a:t>
            </a:r>
            <a:r>
              <a:rPr lang="zh-CN" altLang="en-US" dirty="0" smtClean="0"/>
              <a:t>瘫痪等</a:t>
            </a:r>
            <a:r>
              <a:rPr lang="zh-CN" altLang="zh-CN" dirty="0" smtClean="0"/>
              <a:t>脑</a:t>
            </a:r>
            <a:r>
              <a:rPr lang="zh-CN" altLang="zh-CN" dirty="0"/>
              <a:t>损伤</a:t>
            </a:r>
            <a:r>
              <a:rPr lang="zh-CN" altLang="en-US" dirty="0"/>
              <a:t>康复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en-US" altLang="zh-CN" dirty="0" err="1" smtClean="0"/>
              <a:t>MindMotion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 </a:t>
            </a:r>
            <a:r>
              <a:rPr lang="zh-CN" altLang="en-US" dirty="0" smtClean="0"/>
              <a:t>瑞士</a:t>
            </a:r>
            <a:r>
              <a:rPr lang="en-US" altLang="zh-CN" dirty="0" err="1"/>
              <a:t>MindMaze</a:t>
            </a:r>
            <a:r>
              <a:rPr lang="zh-CN" altLang="en-US" dirty="0"/>
              <a:t>公司开发，用于上肢神经的康复</a:t>
            </a:r>
            <a:r>
              <a:rPr lang="zh-CN" altLang="en-US" dirty="0" smtClean="0"/>
              <a:t>治疗，已获</a:t>
            </a:r>
            <a:r>
              <a:rPr lang="en-US" altLang="zh-CN" dirty="0"/>
              <a:t>FDA</a:t>
            </a:r>
            <a:r>
              <a:rPr lang="zh-CN" altLang="en-US" dirty="0"/>
              <a:t>批准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3560984"/>
            <a:ext cx="1580667" cy="24588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637554"/>
            <a:ext cx="3842792" cy="2305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66620" y="4328726"/>
            <a:ext cx="258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高精度动作捕捉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传感器将人的动作映射到虚拟角色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zh-CN" altLang="zh-CN" dirty="0" smtClean="0"/>
              <a:t>中风及</a:t>
            </a:r>
            <a:r>
              <a:rPr lang="zh-CN" altLang="en-US" dirty="0" smtClean="0"/>
              <a:t>瘫痪等</a:t>
            </a:r>
            <a:r>
              <a:rPr lang="zh-CN" altLang="zh-CN" dirty="0" smtClean="0"/>
              <a:t>脑</a:t>
            </a:r>
            <a:r>
              <a:rPr lang="zh-CN" altLang="zh-CN" dirty="0"/>
              <a:t>损伤</a:t>
            </a:r>
            <a:r>
              <a:rPr lang="zh-CN" altLang="en-US" dirty="0"/>
              <a:t>康复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/>
              <a:t>Walk Again Project</a:t>
            </a:r>
            <a:r>
              <a:rPr lang="zh-CN" altLang="en-US" dirty="0" smtClean="0"/>
              <a:t>（</a:t>
            </a:r>
            <a:r>
              <a:rPr lang="en-US" altLang="zh-CN" dirty="0"/>
              <a:t>2014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DiVE</a:t>
            </a:r>
            <a:r>
              <a:rPr lang="en-US" altLang="zh-CN" dirty="0"/>
              <a:t> </a:t>
            </a:r>
            <a:r>
              <a:rPr lang="en-US" altLang="zh-CN" dirty="0" smtClean="0"/>
              <a:t>Lab(the </a:t>
            </a:r>
            <a:r>
              <a:rPr lang="en-US" altLang="zh-CN" dirty="0"/>
              <a:t>Duke immersive Virtual </a:t>
            </a:r>
            <a:r>
              <a:rPr lang="en-US" altLang="zh-CN" dirty="0" smtClean="0"/>
              <a:t>Environment)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2014</a:t>
            </a:r>
            <a:r>
              <a:rPr lang="zh-CN" altLang="en-US" dirty="0"/>
              <a:t>年巴西世界杯帮助一名巴西的瘫痪少年顺利</a:t>
            </a:r>
            <a:r>
              <a:rPr lang="zh-CN" altLang="en-US" dirty="0" smtClean="0"/>
              <a:t>开球。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429000"/>
            <a:ext cx="1877133" cy="24783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14552" y="448348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康复训练的三个阶段：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999711"/>
              </p:ext>
            </p:extLst>
          </p:nvPr>
        </p:nvGraphicFramePr>
        <p:xfrm>
          <a:off x="6022404" y="4149080"/>
          <a:ext cx="40324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Oculus </a:t>
                      </a:r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Rift+VR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足球游戏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、机械外骨骼踏步训练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装置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机械外骨骼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足球游戏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590425" y="5537974"/>
            <a:ext cx="431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完全瘫痪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不完全截瘫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67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zh-CN" altLang="zh-CN" dirty="0" smtClean="0"/>
              <a:t>中风及</a:t>
            </a:r>
            <a:r>
              <a:rPr lang="zh-CN" altLang="en-US" dirty="0" smtClean="0"/>
              <a:t>瘫痪等</a:t>
            </a:r>
            <a:r>
              <a:rPr lang="zh-CN" altLang="zh-CN" dirty="0" smtClean="0"/>
              <a:t>脑</a:t>
            </a:r>
            <a:r>
              <a:rPr lang="zh-CN" altLang="zh-CN" dirty="0"/>
              <a:t>损伤</a:t>
            </a:r>
            <a:r>
              <a:rPr lang="zh-CN" altLang="en-US" dirty="0"/>
              <a:t>康复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.Infinadeck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Infinadeck</a:t>
            </a:r>
            <a:r>
              <a:rPr lang="zh-CN" altLang="en-US" dirty="0" smtClean="0"/>
              <a:t>公司</a:t>
            </a:r>
            <a:r>
              <a:rPr lang="zh-CN" altLang="en-US" dirty="0"/>
              <a:t>开发的全方位</a:t>
            </a:r>
            <a:r>
              <a:rPr lang="en-US" altLang="zh-CN" dirty="0" smtClean="0"/>
              <a:t>VR</a:t>
            </a:r>
            <a:r>
              <a:rPr lang="zh-CN" altLang="en-US" dirty="0"/>
              <a:t>跑步</a:t>
            </a:r>
            <a:r>
              <a:rPr lang="zh-CN" altLang="en-US" dirty="0" smtClean="0"/>
              <a:t>机，用于帮助中风、帕金森患者改善平衡，进行康复训练。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23" y="3429000"/>
            <a:ext cx="2687496" cy="1728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6" y="3429000"/>
            <a:ext cx="3043587" cy="172898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06580" y="3554829"/>
            <a:ext cx="3160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HTC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Vive 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腰部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Tracker 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Tracker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3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zh-CN" altLang="zh-CN" dirty="0" smtClean="0"/>
              <a:t>中风及</a:t>
            </a:r>
            <a:r>
              <a:rPr lang="zh-CN" altLang="en-US" dirty="0" smtClean="0"/>
              <a:t>瘫痪等</a:t>
            </a:r>
            <a:r>
              <a:rPr lang="zh-CN" altLang="zh-CN" dirty="0" smtClean="0"/>
              <a:t>脑</a:t>
            </a:r>
            <a:r>
              <a:rPr lang="zh-CN" altLang="zh-CN" dirty="0"/>
              <a:t>损伤</a:t>
            </a:r>
            <a:r>
              <a:rPr lang="zh-CN" altLang="en-US" dirty="0"/>
              <a:t>康复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 </a:t>
            </a:r>
            <a:r>
              <a:rPr lang="en-US" altLang="zh-CN" dirty="0" err="1" smtClean="0"/>
              <a:t>ReoAmbulator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 </a:t>
            </a:r>
            <a:r>
              <a:rPr lang="zh-CN" altLang="en-US" dirty="0"/>
              <a:t>以色列</a:t>
            </a:r>
            <a:r>
              <a:rPr lang="en-US" altLang="zh-CN" dirty="0" err="1" smtClean="0"/>
              <a:t>Motorika</a:t>
            </a:r>
            <a:r>
              <a:rPr lang="en-US" altLang="zh-CN" dirty="0" smtClean="0"/>
              <a:t> Medical</a:t>
            </a:r>
            <a:r>
              <a:rPr lang="zh-CN" altLang="en-US" dirty="0" smtClean="0"/>
              <a:t>公司</a:t>
            </a:r>
            <a:r>
              <a:rPr lang="zh-CN" altLang="en-US" dirty="0"/>
              <a:t>开发的机器人步行训练设备</a:t>
            </a:r>
            <a:r>
              <a:rPr lang="zh-CN" altLang="en-US" dirty="0" smtClean="0"/>
              <a:t>，改善脑损伤患者的</a:t>
            </a:r>
            <a:r>
              <a:rPr lang="zh-CN" altLang="en-US" dirty="0"/>
              <a:t>运动机能和认知功能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01" b="8151"/>
          <a:stretch/>
        </p:blipFill>
        <p:spPr>
          <a:xfrm>
            <a:off x="1629916" y="3284984"/>
            <a:ext cx="3096344" cy="25913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84" y="3290918"/>
            <a:ext cx="1556666" cy="1290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04" y="3284984"/>
            <a:ext cx="2591336" cy="25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zh-CN" altLang="zh-CN" dirty="0" smtClean="0"/>
              <a:t>中风及</a:t>
            </a:r>
            <a:r>
              <a:rPr lang="zh-CN" altLang="en-US" dirty="0" smtClean="0"/>
              <a:t>瘫痪等</a:t>
            </a:r>
            <a:r>
              <a:rPr lang="zh-CN" altLang="zh-CN" dirty="0" smtClean="0"/>
              <a:t>脑</a:t>
            </a:r>
            <a:r>
              <a:rPr lang="zh-CN" altLang="zh-CN" dirty="0"/>
              <a:t>损伤</a:t>
            </a:r>
            <a:r>
              <a:rPr lang="zh-CN" altLang="en-US" dirty="0"/>
              <a:t>康复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. </a:t>
            </a:r>
            <a:r>
              <a:rPr lang="en-US" altLang="zh-CN" dirty="0"/>
              <a:t>Using Virtual Reality to Increase Motivation in </a:t>
            </a:r>
            <a:r>
              <a:rPr lang="en-US" altLang="zh-CN" dirty="0" err="1"/>
              <a:t>Poststroke</a:t>
            </a:r>
            <a:r>
              <a:rPr lang="en-US" altLang="zh-CN" dirty="0"/>
              <a:t> Rehabilitation</a:t>
            </a:r>
            <a:r>
              <a:rPr lang="zh-CN" altLang="en-US" dirty="0" smtClean="0"/>
              <a:t>（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葡萄牙国家康复中心与</a:t>
            </a:r>
            <a:r>
              <a:rPr lang="zh-CN" altLang="zh-CN" dirty="0" smtClean="0"/>
              <a:t>阿威罗大学</a:t>
            </a:r>
            <a:r>
              <a:rPr lang="zh-CN" altLang="en-US" dirty="0" smtClean="0"/>
              <a:t>合作针对中风病人设计上肢康复</a:t>
            </a:r>
            <a:r>
              <a:rPr lang="en-US" altLang="zh-CN" dirty="0" smtClean="0"/>
              <a:t>VR</a:t>
            </a:r>
            <a:r>
              <a:rPr lang="zh-CN" altLang="en-US" dirty="0" smtClean="0"/>
              <a:t>游戏。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645024"/>
            <a:ext cx="3635895" cy="20795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04877" y="4500135"/>
            <a:ext cx="414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Oculus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Rift +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Leap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Motion + VR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00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二、阿尔兹海默症康复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Rendever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由</a:t>
            </a:r>
            <a:r>
              <a:rPr lang="en-US" altLang="zh-CN" dirty="0"/>
              <a:t>MIT</a:t>
            </a:r>
            <a:r>
              <a:rPr lang="zh-CN" altLang="en-US" dirty="0"/>
              <a:t>的学生团队</a:t>
            </a:r>
            <a:r>
              <a:rPr lang="zh-CN" altLang="en-US" dirty="0" smtClean="0"/>
              <a:t>研发的</a:t>
            </a:r>
            <a:r>
              <a:rPr lang="zh-CN" altLang="en-US" dirty="0"/>
              <a:t>应用，获得麻省理工学院斯隆医疗创新</a:t>
            </a:r>
            <a:r>
              <a:rPr lang="zh-CN" altLang="en-US" dirty="0" smtClean="0"/>
              <a:t>奖，后成立公司。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36324" y="3739793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康复：使用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给老年人带来熟悉的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场景（全景照片、音乐、经历），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使老年人脑细胞恢复活力。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r="21538"/>
          <a:stretch/>
        </p:blipFill>
        <p:spPr>
          <a:xfrm>
            <a:off x="4236642" y="3787692"/>
            <a:ext cx="1944216" cy="17459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36324" y="464185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诊断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真实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生活场景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，收集运动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反应时间数据，结合机器学习模型。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3802340"/>
            <a:ext cx="2599148" cy="173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数字蓝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2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数字蓝色隧道业务演示文稿（宽屏）</Template>
  <TotalTime>0</TotalTime>
  <Words>847</Words>
  <Application>Microsoft Office PowerPoint</Application>
  <PresentationFormat>自定义</PresentationFormat>
  <Paragraphs>144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微软雅黑</vt:lpstr>
      <vt:lpstr>Arial</vt:lpstr>
      <vt:lpstr>Wingdings</vt:lpstr>
      <vt:lpstr>数字蓝色隧道 16x9</vt:lpstr>
      <vt:lpstr>VR+认知功能康复  国内外现状</vt:lpstr>
      <vt:lpstr>应用领域</vt:lpstr>
      <vt:lpstr>一、中风及瘫痪等脑损伤康复 </vt:lpstr>
      <vt:lpstr>一、中风及瘫痪等脑损伤康复 </vt:lpstr>
      <vt:lpstr>一、中风及瘫痪等脑损伤康复 </vt:lpstr>
      <vt:lpstr>一、中风及瘫痪等脑损伤康复 </vt:lpstr>
      <vt:lpstr>一、中风及瘫痪等脑损伤康复 </vt:lpstr>
      <vt:lpstr>一、中风及瘫痪等脑损伤康复 </vt:lpstr>
      <vt:lpstr>二、阿尔兹海默症康复 </vt:lpstr>
      <vt:lpstr>二、阿尔兹海默症康复 </vt:lpstr>
      <vt:lpstr>二、阿尔兹海默症康复 </vt:lpstr>
      <vt:lpstr>二、阿尔兹海默症康复 </vt:lpstr>
      <vt:lpstr>二、阿尔兹海默症康复 </vt:lpstr>
      <vt:lpstr>二、阿尔兹海默症康复 </vt:lpstr>
      <vt:lpstr>三、心理疾病康复 </vt:lpstr>
      <vt:lpstr>三、心理疾病康复 </vt:lpstr>
      <vt:lpstr>三、心理疾病康复 </vt:lpstr>
      <vt:lpstr>三、心理疾病康复 </vt:lpstr>
      <vt:lpstr>三、心理疾病康复 </vt:lpstr>
      <vt:lpstr>三、心理疾病康复 </vt:lpstr>
      <vt:lpstr>三、心理疾病康复 </vt:lpstr>
      <vt:lpstr>四、精神疾病康复 </vt:lpstr>
      <vt:lpstr>四、精神疾病康复 </vt:lpstr>
      <vt:lpstr>四、精神疾病康复 </vt:lpstr>
      <vt:lpstr>四、精神疾病康复 </vt:lpstr>
      <vt:lpstr>四、精神疾病康复 </vt:lpstr>
      <vt:lpstr>四、精神疾病康复 </vt:lpstr>
      <vt:lpstr>四、精神疾病康复 </vt:lpstr>
      <vt:lpstr>总结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2019-09-21T07:16:36Z</dcterms:created>
  <dcterms:modified xsi:type="dcterms:W3CDTF">2019-09-29T02:57:15Z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